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11" Type="http://schemas.openxmlformats.org/officeDocument/2006/relationships/slide" Target="slides/slide6.xml"/><Relationship Id="rId10" Type="http://schemas.openxmlformats.org/officeDocument/2006/relationships/slide" Target="slides/slide5.xml"/><Relationship Id="rId12" Type="http://schemas.openxmlformats.org/officeDocument/2006/relationships/slide" Target="slides/slide7.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gif>
</file>

<file path=ppt/media/image2.jpg>
</file>

<file path=ppt/media/image3.png>
</file>

<file path=ppt/media/image4.jp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4513e8b8e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4513e8b8e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4513e8b8e6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4513e8b8e6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4513e8b8e6_0_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4513e8b8e6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4513e8b8e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4513e8b8e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4513e8b8e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4513e8b8e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4513e8b8e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4513e8b8e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hyperlink" Target="http://www.youtube.com/watch?v=HIyBpi7B-dE" TargetMode="External"/><Relationship Id="rId5"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www.youtube.com/watch?v=3niR_-Kv4SM" TargetMode="External"/><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270275"/>
            <a:ext cx="8520600" cy="932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Circulation </a:t>
            </a:r>
            <a:endParaRPr/>
          </a:p>
        </p:txBody>
      </p:sp>
      <p:pic>
        <p:nvPicPr>
          <p:cNvPr id="55" name="Google Shape;55;p13"/>
          <p:cNvPicPr preferRelativeResize="0"/>
          <p:nvPr/>
        </p:nvPicPr>
        <p:blipFill>
          <a:blip r:embed="rId3">
            <a:alphaModFix/>
          </a:blip>
          <a:stretch>
            <a:fillRect/>
          </a:stretch>
        </p:blipFill>
        <p:spPr>
          <a:xfrm>
            <a:off x="1524000" y="1202363"/>
            <a:ext cx="6096000" cy="36290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03075" y="321275"/>
            <a:ext cx="5159700" cy="98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Pressure Gradient Forces </a:t>
            </a:r>
            <a:endParaRPr/>
          </a:p>
        </p:txBody>
      </p:sp>
      <p:pic>
        <p:nvPicPr>
          <p:cNvPr id="61" name="Google Shape;61;p14"/>
          <p:cNvPicPr preferRelativeResize="0"/>
          <p:nvPr/>
        </p:nvPicPr>
        <p:blipFill>
          <a:blip r:embed="rId3">
            <a:alphaModFix/>
          </a:blip>
          <a:stretch>
            <a:fillRect/>
          </a:stretch>
        </p:blipFill>
        <p:spPr>
          <a:xfrm>
            <a:off x="364475" y="1067238"/>
            <a:ext cx="4072701" cy="3682176"/>
          </a:xfrm>
          <a:prstGeom prst="rect">
            <a:avLst/>
          </a:prstGeom>
          <a:noFill/>
          <a:ln>
            <a:noFill/>
          </a:ln>
        </p:spPr>
      </p:pic>
      <p:pic>
        <p:nvPicPr>
          <p:cNvPr id="62" name="Google Shape;62;p14"/>
          <p:cNvPicPr preferRelativeResize="0"/>
          <p:nvPr/>
        </p:nvPicPr>
        <p:blipFill>
          <a:blip r:embed="rId4">
            <a:alphaModFix/>
          </a:blip>
          <a:stretch>
            <a:fillRect/>
          </a:stretch>
        </p:blipFill>
        <p:spPr>
          <a:xfrm>
            <a:off x="4572000" y="1228013"/>
            <a:ext cx="4400575" cy="336063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Coriolis Effect</a:t>
            </a:r>
            <a:endParaRPr/>
          </a:p>
        </p:txBody>
      </p:sp>
      <p:pic>
        <p:nvPicPr>
          <p:cNvPr id="68" name="Google Shape;68;p15"/>
          <p:cNvPicPr preferRelativeResize="0"/>
          <p:nvPr/>
        </p:nvPicPr>
        <p:blipFill rotWithShape="1">
          <a:blip r:embed="rId3">
            <a:alphaModFix/>
          </a:blip>
          <a:srcRect b="0" l="0" r="0" t="0"/>
          <a:stretch/>
        </p:blipFill>
        <p:spPr>
          <a:xfrm>
            <a:off x="311700" y="1141525"/>
            <a:ext cx="2883900" cy="3383675"/>
          </a:xfrm>
          <a:prstGeom prst="rect">
            <a:avLst/>
          </a:prstGeom>
          <a:noFill/>
          <a:ln>
            <a:noFill/>
          </a:ln>
        </p:spPr>
      </p:pic>
      <p:pic>
        <p:nvPicPr>
          <p:cNvPr descr="Here's a quick video on the Coriolis effect! &#10;&#10;music by: https://www.bensound.com/" id="69" name="Google Shape;69;p15" title="The Coriolis Effect Explained">
            <a:hlinkClick r:id="rId4"/>
          </p:cNvPr>
          <p:cNvPicPr preferRelativeResize="0"/>
          <p:nvPr/>
        </p:nvPicPr>
        <p:blipFill>
          <a:blip r:embed="rId5">
            <a:alphaModFix/>
          </a:blip>
          <a:stretch>
            <a:fillRect/>
          </a:stretch>
        </p:blipFill>
        <p:spPr>
          <a:xfrm>
            <a:off x="3348000" y="445025"/>
            <a:ext cx="5538800" cy="4154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Geostrophic Balance </a:t>
            </a:r>
            <a:endParaRPr/>
          </a:p>
        </p:txBody>
      </p:sp>
      <p:pic>
        <p:nvPicPr>
          <p:cNvPr id="75" name="Google Shape;75;p16"/>
          <p:cNvPicPr preferRelativeResize="0"/>
          <p:nvPr/>
        </p:nvPicPr>
        <p:blipFill rotWithShape="1">
          <a:blip r:embed="rId3">
            <a:alphaModFix/>
          </a:blip>
          <a:srcRect b="0" l="0" r="0" t="0"/>
          <a:stretch/>
        </p:blipFill>
        <p:spPr>
          <a:xfrm>
            <a:off x="2115375" y="1624325"/>
            <a:ext cx="4445050" cy="2688876"/>
          </a:xfrm>
          <a:prstGeom prst="rect">
            <a:avLst/>
          </a:prstGeom>
          <a:noFill/>
          <a:ln>
            <a:noFill/>
          </a:ln>
        </p:spPr>
      </p:pic>
      <p:sp>
        <p:nvSpPr>
          <p:cNvPr id="76" name="Google Shape;76;p16"/>
          <p:cNvSpPr txBox="1"/>
          <p:nvPr/>
        </p:nvSpPr>
        <p:spPr>
          <a:xfrm>
            <a:off x="258900" y="1017725"/>
            <a:ext cx="4410000" cy="47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Pressure Gradient Force = Coriolis Effect</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Hydrostatic Balance </a:t>
            </a:r>
            <a:endParaRPr/>
          </a:p>
        </p:txBody>
      </p:sp>
      <p:pic>
        <p:nvPicPr>
          <p:cNvPr id="82" name="Google Shape;82;p17"/>
          <p:cNvPicPr preferRelativeResize="0"/>
          <p:nvPr/>
        </p:nvPicPr>
        <p:blipFill>
          <a:blip r:embed="rId3">
            <a:alphaModFix/>
          </a:blip>
          <a:stretch>
            <a:fillRect/>
          </a:stretch>
        </p:blipFill>
        <p:spPr>
          <a:xfrm>
            <a:off x="1257050" y="1101075"/>
            <a:ext cx="2958174" cy="3820975"/>
          </a:xfrm>
          <a:prstGeom prst="rect">
            <a:avLst/>
          </a:prstGeom>
          <a:noFill/>
          <a:ln>
            <a:noFill/>
          </a:ln>
        </p:spPr>
      </p:pic>
      <p:pic>
        <p:nvPicPr>
          <p:cNvPr id="83" name="Google Shape;83;p17"/>
          <p:cNvPicPr preferRelativeResize="0"/>
          <p:nvPr/>
        </p:nvPicPr>
        <p:blipFill>
          <a:blip r:embed="rId4">
            <a:alphaModFix/>
          </a:blip>
          <a:stretch>
            <a:fillRect/>
          </a:stretch>
        </p:blipFill>
        <p:spPr>
          <a:xfrm>
            <a:off x="4367624" y="1170125"/>
            <a:ext cx="4623977" cy="346404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2984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GPGP papers</a:t>
            </a:r>
            <a:endParaRPr/>
          </a:p>
        </p:txBody>
      </p:sp>
      <p:sp>
        <p:nvSpPr>
          <p:cNvPr id="89" name="Google Shape;89;p18"/>
          <p:cNvSpPr txBox="1"/>
          <p:nvPr>
            <p:ph idx="1" type="body"/>
          </p:nvPr>
        </p:nvSpPr>
        <p:spPr>
          <a:xfrm>
            <a:off x="208275" y="4181475"/>
            <a:ext cx="8520600" cy="764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https://www.theoceancleanup.com/technology/</a:t>
            </a:r>
            <a:endParaRPr/>
          </a:p>
        </p:txBody>
      </p:sp>
      <p:pic>
        <p:nvPicPr>
          <p:cNvPr id="90" name="Google Shape;90;p18"/>
          <p:cNvPicPr preferRelativeResize="0"/>
          <p:nvPr/>
        </p:nvPicPr>
        <p:blipFill>
          <a:blip r:embed="rId3">
            <a:alphaModFix/>
          </a:blip>
          <a:stretch>
            <a:fillRect/>
          </a:stretch>
        </p:blipFill>
        <p:spPr>
          <a:xfrm>
            <a:off x="1681400" y="1017725"/>
            <a:ext cx="5355825" cy="3017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AMOC papers </a:t>
            </a:r>
            <a:endParaRPr/>
          </a:p>
        </p:txBody>
      </p:sp>
      <p:pic>
        <p:nvPicPr>
          <p:cNvPr descr="The oceans are mostly composed of warm salty water near the surface over cold, less salty water in the ocean depths. These two regions don't mix except in certain special areas. The ocean currents, the movement of the ocean in the surface layer, are driven mostly by the wind. In certain areas near the polar oceans, the colder surface water also gets saltier due to evaporation or sea ice formation. In these regions, the surface water becomes dense enough to sink to the ocean depths. This pumping of surface water into the deep ocean forces the deep water to move horizontally until it can find an area on the world where it can rise back to the surface and close the current loop. This usually occurs in the equatorial ocean, mostly in the Pacific and Indian Oceans. This very large, slow current is called the thermohaline circulation because it is caused by temperature and salinity (haline) variations. &#10;This animation shows one of the major regions where this pumping occurs, the North Atlantic Ocean around Greenland, Iceland, and the North Sea. The surface ocean current brings new water to this region from the South Atlantic via the Gulf Stream and the water returns to the South Atlantic via the North Atlantic Deep Water current. The continual influx of warm water into the North Atlantic polar ocean keeps the regions around Iceland and southern Greenland mostly free of sea ice year round. &#10; &#10;The animation also shows another feature of the global ocean circulation: the Antarctic Circumpolar Current. The region around latitude 60 south is the the only part of the Earth where the ocean can flow all the way around the world with no land in the way. As a result, both the surface and deep waters flow from west to east around Antarctica. This circumpolar motion links the world's oceans and allows the deep water circulation from the Atlantic to rise in the Indian and Pacific Oceans and the surface circulation to close with the northward flow in the Atlantic. &#10; &#10;The color on the world's ocean's at the beginning of this animation represents surface water density, with dark regions being most dense and light regions being least dense (see the animation Sea Surface Temperature, Salinity and Density). The depths of the oceans are highly exaggerated to better illustrate the differences between the surface flows and deep water flows. The actual flows in this model are based on current theories of the thermohaline circulation rather than actual data. The thermohaline circulation is a very slow moving current that can be difficult to distinguish from general ocean circulation. Therefore, it is difficult to measure or simulate.  &#10; &#10;This animation first depicts thermohaline surface flows over surface density, and illustrates the sinking of water in the dense ocean near Iceland and Greenland. The surface of the ocean then fades away and the animation pulls back to show the global thermohaline circulation.  &#10; &#10;credit: NASA/Goddard Space Flight Center/UMBC &#10; &#10;source: http://svs.gsfc.nasa.gov/goto?3658" id="96" name="Google Shape;96;p19" title="NASA: The Thermohaline Circulation (The Great Ocean Conveyor Belt) [720p]">
            <a:hlinkClick r:id="rId3"/>
          </p:cNvPr>
          <p:cNvPicPr preferRelativeResize="0"/>
          <p:nvPr/>
        </p:nvPicPr>
        <p:blipFill>
          <a:blip r:embed="rId4">
            <a:alphaModFix/>
          </a:blip>
          <a:stretch>
            <a:fillRect/>
          </a:stretch>
        </p:blipFill>
        <p:spPr>
          <a:xfrm>
            <a:off x="3126875" y="445025"/>
            <a:ext cx="5524200" cy="4143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